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7"/>
  </p:notesMasterIdLst>
  <p:sldIdLst>
    <p:sldId id="259" r:id="rId5"/>
    <p:sldId id="311" r:id="rId6"/>
    <p:sldId id="312" r:id="rId7"/>
    <p:sldId id="313" r:id="rId8"/>
    <p:sldId id="317" r:id="rId9"/>
    <p:sldId id="316" r:id="rId10"/>
    <p:sldId id="315" r:id="rId11"/>
    <p:sldId id="329" r:id="rId12"/>
    <p:sldId id="330" r:id="rId13"/>
    <p:sldId id="328" r:id="rId14"/>
    <p:sldId id="327" r:id="rId15"/>
    <p:sldId id="326" r:id="rId16"/>
    <p:sldId id="325" r:id="rId17"/>
    <p:sldId id="324" r:id="rId18"/>
    <p:sldId id="323" r:id="rId19"/>
    <p:sldId id="322" r:id="rId20"/>
    <p:sldId id="319" r:id="rId21"/>
    <p:sldId id="314" r:id="rId22"/>
    <p:sldId id="262" r:id="rId23"/>
    <p:sldId id="263" r:id="rId24"/>
    <p:sldId id="265" r:id="rId25"/>
    <p:sldId id="26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C0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FB5884-71E1-41B2-86F6-D7E9BADD092C}" v="17" dt="2023-05-18T21:29:14.0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92" autoAdjust="0"/>
    <p:restoredTop sz="94660"/>
  </p:normalViewPr>
  <p:slideViewPr>
    <p:cSldViewPr snapToGrid="0">
      <p:cViewPr varScale="1">
        <p:scale>
          <a:sx n="111" d="100"/>
          <a:sy n="111" d="100"/>
        </p:scale>
        <p:origin x="306" y="6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B987B-6643-43AA-9B56-509B80CCD0F3}" type="datetimeFigureOut">
              <a:rPr lang="en-US" smtClean="0"/>
              <a:t>5/18/2023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0D42F3-CDD5-4B19-B3DB-7C5223465AF0}" type="slidenum">
              <a:rPr lang="en-US" smtClean="0"/>
              <a:t>‹#›</a:t>
            </a:fld>
            <a:endParaRPr lang="en-US" dirty="0"/>
          </a:p>
        </p:txBody>
      </p:sp>
    </p:spTree>
    <p:extLst>
      <p:ext uri="{BB962C8B-B14F-4D97-AF65-F5344CB8AC3E}">
        <p14:creationId xmlns:p14="http://schemas.microsoft.com/office/powerpoint/2010/main" val="481058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2F5248-46FB-4B21-86CC-193094DCEFA0}" type="datetime1">
              <a:rPr lang="en-US" smtClean="0"/>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D1CC9A-5A1F-4B55-A065-BB4E65346D4D}" type="datetime1">
              <a:rPr lang="en-US" smtClean="0"/>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9D0E3-2BD6-4254-82D0-8E1441667E33}" type="datetime1">
              <a:rPr lang="en-US" smtClean="0"/>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BCEC5-CE1B-4617-82D6-65BD0F5B07A5}" type="datetime1">
              <a:rPr lang="en-US" smtClean="0"/>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40011BD-7957-4CF3-8BCA-9A385F7F00A0}" type="datetime1">
              <a:rPr lang="en-US" smtClean="0"/>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4D1E35-9E29-4BA2-8650-B8DF2FB8418A}" type="datetime1">
              <a:rPr lang="en-US" smtClean="0"/>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0E36BE-4641-4FC6-BB34-6A020DAA3E16}" type="datetime1">
              <a:rPr lang="en-US" smtClean="0"/>
              <a:t>5/18/2023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3F94D2-0D2E-4C87-8168-ED920BF6FA52}" type="datetime1">
              <a:rPr lang="en-US" smtClean="0"/>
              <a:t>5/18/2023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1893852E-F5CF-4AEE-8E73-07BBAD90892A}" type="datetime1">
              <a:rPr lang="en-US" smtClean="0"/>
              <a:t>5/18/2023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DCBE78-9AC4-4210-8A68-53918CCA97CC}" type="datetime1">
              <a:rPr lang="en-US" smtClean="0"/>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9BF09E-DD05-437F-9F41-BFC11A888A78}" type="datetime1">
              <a:rPr lang="en-US" smtClean="0"/>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C3E312BF-6E7B-46F2-B83A-98982FB970FA}" type="datetime1">
              <a:rPr lang="en-US" smtClean="0"/>
              <a:t>5/18/2023</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www.kaggle.com/datasets/camnugent/ufo-sightings-around-the-worl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D3C9CC-F0AD-4F56-9B0F-18ED29C3B4C9}"/>
              </a:ext>
            </a:extLst>
          </p:cNvPr>
          <p:cNvSpPr>
            <a:spLocks noGrp="1"/>
          </p:cNvSpPr>
          <p:nvPr>
            <p:ph type="ctrTitle"/>
          </p:nvPr>
        </p:nvSpPr>
        <p:spPr>
          <a:xfrm>
            <a:off x="1547566" y="1524000"/>
            <a:ext cx="9577634" cy="4675464"/>
          </a:xfrm>
        </p:spPr>
        <p:txBody>
          <a:bodyPr>
            <a:normAutofit/>
          </a:bodyPr>
          <a:lstStyle/>
          <a:p>
            <a:pPr algn="l"/>
            <a:r>
              <a:rPr lang="en-US" sz="8000" dirty="0"/>
              <a:t>	UFO Sightings</a:t>
            </a:r>
          </a:p>
        </p:txBody>
      </p:sp>
      <p:sp>
        <p:nvSpPr>
          <p:cNvPr id="3" name="Subtitle 2">
            <a:extLst>
              <a:ext uri="{FF2B5EF4-FFF2-40B4-BE49-F238E27FC236}">
                <a16:creationId xmlns:a16="http://schemas.microsoft.com/office/drawing/2014/main" id="{F5138C4F-5ED7-4B74-B0C6-2DF6DC04F194}"/>
              </a:ext>
            </a:extLst>
          </p:cNvPr>
          <p:cNvSpPr>
            <a:spLocks noGrp="1"/>
          </p:cNvSpPr>
          <p:nvPr>
            <p:ph type="subTitle" idx="1"/>
          </p:nvPr>
        </p:nvSpPr>
        <p:spPr>
          <a:xfrm>
            <a:off x="2244137" y="3116411"/>
            <a:ext cx="7341338" cy="2708418"/>
          </a:xfrm>
        </p:spPr>
        <p:txBody>
          <a:bodyPr>
            <a:normAutofit fontScale="92500" lnSpcReduction="10000"/>
          </a:bodyPr>
          <a:lstStyle/>
          <a:p>
            <a:pPr algn="l"/>
            <a:r>
              <a:rPr lang="en-US" sz="2800" dirty="0"/>
              <a:t>		     </a:t>
            </a:r>
            <a:r>
              <a:rPr lang="en-US" sz="2800" b="1" dirty="0">
                <a:solidFill>
                  <a:schemeClr val="bg2"/>
                </a:solidFill>
                <a:effectLst>
                  <a:outerShdw blurRad="38100" dist="38100" dir="2700000" algn="tl">
                    <a:srgbClr val="000000">
                      <a:alpha val="43137"/>
                    </a:srgbClr>
                  </a:outerShdw>
                </a:effectLst>
              </a:rPr>
              <a:t>Team Tenacious: </a:t>
            </a:r>
          </a:p>
          <a:p>
            <a:pPr algn="l"/>
            <a:r>
              <a:rPr lang="en-US" sz="2800" dirty="0">
                <a:solidFill>
                  <a:schemeClr val="bg2"/>
                </a:solidFill>
              </a:rPr>
              <a:t>			</a:t>
            </a:r>
            <a:r>
              <a:rPr lang="en-US" sz="1900" i="1" dirty="0">
                <a:solidFill>
                  <a:schemeClr val="bg2"/>
                </a:solidFill>
              </a:rPr>
              <a:t>Abi Chambers </a:t>
            </a:r>
          </a:p>
          <a:p>
            <a:pPr algn="l"/>
            <a:r>
              <a:rPr lang="en-US" sz="1900" i="1" dirty="0">
                <a:solidFill>
                  <a:schemeClr val="bg2"/>
                </a:solidFill>
              </a:rPr>
              <a:t>			Alejandro Perez </a:t>
            </a:r>
          </a:p>
          <a:p>
            <a:pPr algn="l"/>
            <a:r>
              <a:rPr lang="en-US" sz="1900" i="1" dirty="0">
                <a:solidFill>
                  <a:schemeClr val="bg2"/>
                </a:solidFill>
              </a:rPr>
              <a:t>			Carlos De La Rosa </a:t>
            </a:r>
          </a:p>
          <a:p>
            <a:pPr algn="l"/>
            <a:r>
              <a:rPr lang="en-US" sz="1900" i="1" dirty="0">
                <a:solidFill>
                  <a:schemeClr val="bg2"/>
                </a:solidFill>
              </a:rPr>
              <a:t>			Ann Ly </a:t>
            </a:r>
          </a:p>
        </p:txBody>
      </p:sp>
    </p:spTree>
    <p:extLst>
      <p:ext uri="{BB962C8B-B14F-4D97-AF65-F5344CB8AC3E}">
        <p14:creationId xmlns:p14="http://schemas.microsoft.com/office/powerpoint/2010/main" val="4125624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F044B3B8-AB6E-B818-982A-66297D52A866}"/>
              </a:ext>
            </a:extLst>
          </p:cNvPr>
          <p:cNvSpPr txBox="1">
            <a:spLocks/>
          </p:cNvSpPr>
          <p:nvPr/>
        </p:nvSpPr>
        <p:spPr>
          <a:xfrm>
            <a:off x="1031307" y="176893"/>
            <a:ext cx="11247405" cy="1523494"/>
          </a:xfrm>
          <a:prstGeom prst="rect">
            <a:avLst/>
          </a:prstGeom>
          <a:solidFill>
            <a:srgbClr val="26332F">
              <a:alpha val="22000"/>
            </a:srgbClr>
          </a:solidFill>
        </p:spPr>
        <p:txBody>
          <a:bodyPr wrap="square" rtlCol="0">
            <a:spAutoFit/>
          </a:bodyPr>
          <a:lstStyle/>
          <a:p>
            <a:r>
              <a:rPr lang="en-US" sz="3600" b="1" u="sng" dirty="0"/>
              <a:t>T-testing:</a:t>
            </a:r>
            <a:r>
              <a:rPr lang="en-US" sz="2800" u="sng" dirty="0"/>
              <a:t> using time duration of observation</a:t>
            </a:r>
            <a:endParaRPr lang="en-US" sz="3200" u="sng" dirty="0"/>
          </a:p>
          <a:p>
            <a:endParaRPr lang="en-US" sz="600" dirty="0"/>
          </a:p>
          <a:p>
            <a:r>
              <a:rPr lang="en-US" sz="1700" dirty="0"/>
              <a:t>	- we looked at the significant difference between each region with respect to the average length of encounter</a:t>
            </a:r>
          </a:p>
          <a:p>
            <a:endParaRPr lang="en-US" sz="1700" dirty="0"/>
          </a:p>
          <a:p>
            <a:r>
              <a:rPr lang="en-US" sz="1700" dirty="0"/>
              <a:t>	- Null Hypothesis: the difference in means for each pair of regions is zero (“the means	are the same”)</a:t>
            </a:r>
          </a:p>
        </p:txBody>
      </p:sp>
      <p:sp>
        <p:nvSpPr>
          <p:cNvPr id="3" name="TextBox 2">
            <a:extLst>
              <a:ext uri="{FF2B5EF4-FFF2-40B4-BE49-F238E27FC236}">
                <a16:creationId xmlns:a16="http://schemas.microsoft.com/office/drawing/2014/main" id="{D1383850-068C-AE92-FFC4-C2322FB5BD04}"/>
              </a:ext>
            </a:extLst>
          </p:cNvPr>
          <p:cNvSpPr txBox="1"/>
          <p:nvPr/>
        </p:nvSpPr>
        <p:spPr>
          <a:xfrm>
            <a:off x="7796839" y="1930411"/>
            <a:ext cx="3608962" cy="4524315"/>
          </a:xfrm>
          <a:prstGeom prst="rect">
            <a:avLst/>
          </a:prstGeom>
          <a:solidFill>
            <a:srgbClr val="26332F">
              <a:alpha val="31000"/>
            </a:srgbClr>
          </a:solidFill>
        </p:spPr>
        <p:txBody>
          <a:bodyPr wrap="square" rtlCol="0">
            <a:spAutoFit/>
          </a:bodyPr>
          <a:lstStyle/>
          <a:p>
            <a:r>
              <a:rPr lang="en-US" dirty="0"/>
              <a:t> - We can reject the null hypothesis of “no difference in mean” and say that the true </a:t>
            </a:r>
            <a:r>
              <a:rPr lang="en-US" u="sng" dirty="0"/>
              <a:t>difference in means </a:t>
            </a:r>
            <a:r>
              <a:rPr lang="en-US" dirty="0"/>
              <a:t>is not equal to zero for the pairs highlighted in yellow.</a:t>
            </a:r>
          </a:p>
          <a:p>
            <a:endParaRPr lang="en-US" dirty="0"/>
          </a:p>
          <a:p>
            <a:r>
              <a:rPr lang="en-US" dirty="0"/>
              <a:t> - </a:t>
            </a:r>
            <a:r>
              <a:rPr lang="en-US" dirty="0" err="1"/>
              <a:t>ie</a:t>
            </a:r>
            <a:r>
              <a:rPr lang="en-US" dirty="0"/>
              <a:t>, SW’s average of 154.83 seconds is different than the means in other regions</a:t>
            </a:r>
          </a:p>
          <a:p>
            <a:endParaRPr lang="en-US" dirty="0"/>
          </a:p>
          <a:p>
            <a:r>
              <a:rPr lang="en-US" dirty="0"/>
              <a:t> - Note that the p-values between W, NE, and SE (green) are higher and we can say that the true difference in means </a:t>
            </a:r>
            <a:r>
              <a:rPr lang="en-US" u="sng" dirty="0"/>
              <a:t>IS</a:t>
            </a:r>
            <a:r>
              <a:rPr lang="en-US" dirty="0"/>
              <a:t> equal to zero</a:t>
            </a:r>
          </a:p>
        </p:txBody>
      </p:sp>
      <p:pic>
        <p:nvPicPr>
          <p:cNvPr id="4" name="Picture 3">
            <a:extLst>
              <a:ext uri="{FF2B5EF4-FFF2-40B4-BE49-F238E27FC236}">
                <a16:creationId xmlns:a16="http://schemas.microsoft.com/office/drawing/2014/main" id="{8D2908F0-BFB6-F1C2-7835-BCB67ED61582}"/>
              </a:ext>
            </a:extLst>
          </p:cNvPr>
          <p:cNvPicPr>
            <a:picLocks noChangeAspect="1"/>
          </p:cNvPicPr>
          <p:nvPr/>
        </p:nvPicPr>
        <p:blipFill>
          <a:blip r:embed="rId4"/>
          <a:stretch>
            <a:fillRect/>
          </a:stretch>
        </p:blipFill>
        <p:spPr>
          <a:xfrm>
            <a:off x="1806251" y="2140801"/>
            <a:ext cx="5285015" cy="3561250"/>
          </a:xfrm>
          <a:prstGeom prst="rect">
            <a:avLst/>
          </a:prstGeom>
        </p:spPr>
      </p:pic>
      <p:sp>
        <p:nvSpPr>
          <p:cNvPr id="5" name="TextBox 4">
            <a:extLst>
              <a:ext uri="{FF2B5EF4-FFF2-40B4-BE49-F238E27FC236}">
                <a16:creationId xmlns:a16="http://schemas.microsoft.com/office/drawing/2014/main" id="{6394BA2E-182A-87F2-3F81-8BE6D3A9E6DE}"/>
              </a:ext>
            </a:extLst>
          </p:cNvPr>
          <p:cNvSpPr txBox="1"/>
          <p:nvPr/>
        </p:nvSpPr>
        <p:spPr>
          <a:xfrm>
            <a:off x="1854884" y="5684803"/>
            <a:ext cx="6253211" cy="1169551"/>
          </a:xfrm>
          <a:prstGeom prst="rect">
            <a:avLst/>
          </a:prstGeom>
          <a:noFill/>
        </p:spPr>
        <p:txBody>
          <a:bodyPr wrap="square" rtlCol="0">
            <a:spAutoFit/>
          </a:bodyPr>
          <a:lstStyle/>
          <a:p>
            <a:r>
              <a:rPr lang="en-US" sz="1400" dirty="0"/>
              <a:t>Means:	MW: 	173.89 seconds</a:t>
            </a:r>
          </a:p>
          <a:p>
            <a:r>
              <a:rPr lang="en-US" sz="1400" dirty="0"/>
              <a:t>		 W: 	170.38 seconds</a:t>
            </a:r>
          </a:p>
          <a:p>
            <a:r>
              <a:rPr lang="en-US" sz="1400" dirty="0"/>
              <a:t>		NE: 	169.19 seconds		</a:t>
            </a:r>
          </a:p>
          <a:p>
            <a:r>
              <a:rPr lang="en-US" sz="1400" dirty="0"/>
              <a:t>		SE: 	168.05 seconds</a:t>
            </a:r>
          </a:p>
          <a:p>
            <a:r>
              <a:rPr lang="en-US" sz="1400" dirty="0"/>
              <a:t>		SW:	154.83 seconds</a:t>
            </a:r>
          </a:p>
        </p:txBody>
      </p:sp>
      <p:sp>
        <p:nvSpPr>
          <p:cNvPr id="6" name="TextBox 5">
            <a:extLst>
              <a:ext uri="{FF2B5EF4-FFF2-40B4-BE49-F238E27FC236}">
                <a16:creationId xmlns:a16="http://schemas.microsoft.com/office/drawing/2014/main" id="{90407913-0F6E-B51A-8C9C-52F37EFED779}"/>
              </a:ext>
            </a:extLst>
          </p:cNvPr>
          <p:cNvSpPr txBox="1"/>
          <p:nvPr/>
        </p:nvSpPr>
        <p:spPr>
          <a:xfrm>
            <a:off x="2945902" y="1699579"/>
            <a:ext cx="2956952" cy="461665"/>
          </a:xfrm>
          <a:prstGeom prst="rect">
            <a:avLst/>
          </a:prstGeom>
          <a:noFill/>
        </p:spPr>
        <p:txBody>
          <a:bodyPr wrap="square" rtlCol="0">
            <a:spAutoFit/>
          </a:bodyPr>
          <a:lstStyle/>
          <a:p>
            <a:pPr algn="ctr"/>
            <a:r>
              <a:rPr lang="en-US" sz="2400" b="1" u="sng" dirty="0"/>
              <a:t>T-test p-values</a:t>
            </a:r>
          </a:p>
        </p:txBody>
      </p:sp>
    </p:spTree>
    <p:extLst>
      <p:ext uri="{BB962C8B-B14F-4D97-AF65-F5344CB8AC3E}">
        <p14:creationId xmlns:p14="http://schemas.microsoft.com/office/powerpoint/2010/main" val="360655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904522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94954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5137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84893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 name="TextBox 2"/>
          <p:cNvSpPr txBox="1"/>
          <p:nvPr/>
        </p:nvSpPr>
        <p:spPr>
          <a:xfrm>
            <a:off x="3028426" y="318782"/>
            <a:ext cx="5176007" cy="707886"/>
          </a:xfrm>
          <a:prstGeom prst="rect">
            <a:avLst/>
          </a:prstGeom>
          <a:noFill/>
        </p:spPr>
        <p:txBody>
          <a:bodyPr wrap="square" rtlCol="0">
            <a:spAutoFit/>
          </a:bodyPr>
          <a:lstStyle/>
          <a:p>
            <a:r>
              <a:rPr lang="en-US" dirty="0"/>
              <a:t>	</a:t>
            </a:r>
            <a:r>
              <a:rPr lang="en-US" sz="4000" dirty="0"/>
              <a:t>Regression </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4591" y="1651246"/>
            <a:ext cx="6957288" cy="4174373"/>
          </a:xfrm>
          <a:prstGeom prst="rect">
            <a:avLst/>
          </a:prstGeom>
        </p:spPr>
      </p:pic>
      <p:sp>
        <p:nvSpPr>
          <p:cNvPr id="4" name="TextBox 3"/>
          <p:cNvSpPr txBox="1"/>
          <p:nvPr/>
        </p:nvSpPr>
        <p:spPr>
          <a:xfrm>
            <a:off x="8683204" y="1818687"/>
            <a:ext cx="2759978" cy="2862322"/>
          </a:xfrm>
          <a:prstGeom prst="rect">
            <a:avLst/>
          </a:prstGeom>
          <a:noFill/>
        </p:spPr>
        <p:txBody>
          <a:bodyPr wrap="square" rtlCol="0">
            <a:spAutoFit/>
          </a:bodyPr>
          <a:lstStyle/>
          <a:p>
            <a:r>
              <a:rPr lang="en-US" dirty="0"/>
              <a:t>This is a scatter plot between length of encounters vs. the Latitude. The r2 value turned out to be .00000248 which means there is zero (0) correlation between the latitude and the encounter time. </a:t>
            </a:r>
          </a:p>
        </p:txBody>
      </p:sp>
    </p:spTree>
    <p:extLst>
      <p:ext uri="{BB962C8B-B14F-4D97-AF65-F5344CB8AC3E}">
        <p14:creationId xmlns:p14="http://schemas.microsoft.com/office/powerpoint/2010/main" val="3872302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 name="TextBox 2"/>
          <p:cNvSpPr txBox="1"/>
          <p:nvPr/>
        </p:nvSpPr>
        <p:spPr>
          <a:xfrm>
            <a:off x="1644242" y="402672"/>
            <a:ext cx="8825219" cy="369332"/>
          </a:xfrm>
          <a:prstGeom prst="rect">
            <a:avLst/>
          </a:prstGeom>
          <a:noFill/>
        </p:spPr>
        <p:txBody>
          <a:bodyPr wrap="square" rtlCol="0">
            <a:spAutoFit/>
          </a:bodyPr>
          <a:lstStyle/>
          <a:p>
            <a:r>
              <a:rPr lang="en-US" dirty="0"/>
              <a:t>This is a scatterplot between Longitude vs. Length of Encounters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7822" y="1362335"/>
            <a:ext cx="6870593" cy="4122356"/>
          </a:xfrm>
          <a:prstGeom prst="rect">
            <a:avLst/>
          </a:prstGeom>
        </p:spPr>
      </p:pic>
    </p:spTree>
    <p:extLst>
      <p:ext uri="{BB962C8B-B14F-4D97-AF65-F5344CB8AC3E}">
        <p14:creationId xmlns:p14="http://schemas.microsoft.com/office/powerpoint/2010/main" val="2892891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97918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stretch>
            <a:fillRect/>
          </a:stretch>
        </p:blipFill>
        <p:spPr>
          <a:xfrm>
            <a:off x="1055293" y="2782110"/>
            <a:ext cx="9938999" cy="700826"/>
          </a:xfrm>
          <a:prstGeom prst="rect">
            <a:avLst/>
          </a:prstGeom>
        </p:spPr>
      </p:pic>
      <p:sp>
        <p:nvSpPr>
          <p:cNvPr id="2" name="TextBox 1"/>
          <p:cNvSpPr txBox="1"/>
          <p:nvPr/>
        </p:nvSpPr>
        <p:spPr>
          <a:xfrm>
            <a:off x="2514715" y="604007"/>
            <a:ext cx="7040346" cy="1046440"/>
          </a:xfrm>
          <a:prstGeom prst="rect">
            <a:avLst/>
          </a:prstGeom>
          <a:noFill/>
        </p:spPr>
        <p:txBody>
          <a:bodyPr wrap="square" rtlCol="0">
            <a:spAutoFit/>
          </a:bodyPr>
          <a:lstStyle/>
          <a:p>
            <a:r>
              <a:rPr lang="en-US" dirty="0"/>
              <a:t>			</a:t>
            </a:r>
          </a:p>
          <a:p>
            <a:r>
              <a:rPr lang="en-US" sz="4400" dirty="0"/>
              <a:t>				Color Palette </a:t>
            </a:r>
          </a:p>
        </p:txBody>
      </p:sp>
    </p:spTree>
    <p:extLst>
      <p:ext uri="{BB962C8B-B14F-4D97-AF65-F5344CB8AC3E}">
        <p14:creationId xmlns:p14="http://schemas.microsoft.com/office/powerpoint/2010/main" val="977281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1" y="685794"/>
            <a:ext cx="9144018" cy="5486411"/>
          </a:xfrm>
          <a:prstGeom prst="rect">
            <a:avLst/>
          </a:prstGeom>
        </p:spPr>
      </p:pic>
    </p:spTree>
    <p:extLst>
      <p:ext uri="{BB962C8B-B14F-4D97-AF65-F5344CB8AC3E}">
        <p14:creationId xmlns:p14="http://schemas.microsoft.com/office/powerpoint/2010/main" val="2471480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916554" y="1014283"/>
            <a:ext cx="10896505" cy="2769989"/>
          </a:xfrm>
          <a:prstGeom prst="rect">
            <a:avLst/>
          </a:prstGeom>
          <a:noFill/>
        </p:spPr>
        <p:txBody>
          <a:bodyPr wrap="square" rtlCol="0">
            <a:spAutoFit/>
          </a:bodyPr>
          <a:lstStyle/>
          <a:p>
            <a:r>
              <a:rPr lang="en-US" dirty="0"/>
              <a:t>					</a:t>
            </a:r>
            <a:r>
              <a:rPr lang="en-US" sz="4800" dirty="0"/>
              <a:t>PROJECT PROPOSAL: </a:t>
            </a:r>
          </a:p>
          <a:p>
            <a:endParaRPr lang="en-US" dirty="0"/>
          </a:p>
          <a:p>
            <a:r>
              <a:rPr lang="en-US" dirty="0"/>
              <a:t>	</a:t>
            </a:r>
          </a:p>
          <a:p>
            <a:endParaRPr lang="en-US" dirty="0"/>
          </a:p>
          <a:p>
            <a:endParaRPr lang="en-US" dirty="0"/>
          </a:p>
          <a:p>
            <a:r>
              <a:rPr lang="en-US" sz="5400" dirty="0">
                <a:solidFill>
                  <a:srgbClr val="C00000"/>
                </a:solidFill>
              </a:rPr>
              <a:t>UFO Sightings in the United States </a:t>
            </a:r>
          </a:p>
        </p:txBody>
      </p:sp>
      <p:pic>
        <p:nvPicPr>
          <p:cNvPr id="14" name="Picture 13"/>
          <p:cNvPicPr>
            <a:picLocks noChangeAspect="1"/>
          </p:cNvPicPr>
          <p:nvPr/>
        </p:nvPicPr>
        <p:blipFill>
          <a:blip r:embed="rId4"/>
          <a:stretch>
            <a:fillRect/>
          </a:stretch>
        </p:blipFill>
        <p:spPr>
          <a:xfrm>
            <a:off x="3815165" y="3694670"/>
            <a:ext cx="5736607" cy="3011718"/>
          </a:xfrm>
          <a:prstGeom prst="rect">
            <a:avLst/>
          </a:prstGeom>
        </p:spPr>
      </p:pic>
    </p:spTree>
    <p:extLst>
      <p:ext uri="{BB962C8B-B14F-4D97-AF65-F5344CB8AC3E}">
        <p14:creationId xmlns:p14="http://schemas.microsoft.com/office/powerpoint/2010/main" val="2561506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914" y="1234435"/>
            <a:ext cx="5852172" cy="4389129"/>
          </a:xfrm>
          <a:prstGeom prst="rect">
            <a:avLst/>
          </a:prstGeom>
        </p:spPr>
      </p:pic>
    </p:spTree>
    <p:extLst>
      <p:ext uri="{BB962C8B-B14F-4D97-AF65-F5344CB8AC3E}">
        <p14:creationId xmlns:p14="http://schemas.microsoft.com/office/powerpoint/2010/main" val="1607917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1" y="685794"/>
            <a:ext cx="9144018" cy="5486411"/>
          </a:xfrm>
          <a:prstGeom prst="rect">
            <a:avLst/>
          </a:prstGeom>
        </p:spPr>
      </p:pic>
    </p:spTree>
    <p:extLst>
      <p:ext uri="{BB962C8B-B14F-4D97-AF65-F5344CB8AC3E}">
        <p14:creationId xmlns:p14="http://schemas.microsoft.com/office/powerpoint/2010/main" val="3789929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536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3558746" y="605481"/>
            <a:ext cx="6091881" cy="584775"/>
          </a:xfrm>
          <a:prstGeom prst="rect">
            <a:avLst/>
          </a:prstGeom>
          <a:noFill/>
        </p:spPr>
        <p:txBody>
          <a:bodyPr wrap="square" rtlCol="0">
            <a:spAutoFit/>
          </a:bodyPr>
          <a:lstStyle/>
          <a:p>
            <a:r>
              <a:rPr lang="en-US" dirty="0"/>
              <a:t>				</a:t>
            </a:r>
            <a:r>
              <a:rPr lang="en-US" sz="3200" dirty="0"/>
              <a:t>DATASET</a:t>
            </a:r>
          </a:p>
        </p:txBody>
      </p:sp>
      <p:sp>
        <p:nvSpPr>
          <p:cNvPr id="3" name="TextBox 2"/>
          <p:cNvSpPr txBox="1"/>
          <p:nvPr/>
        </p:nvSpPr>
        <p:spPr>
          <a:xfrm>
            <a:off x="1547567" y="1505885"/>
            <a:ext cx="10203709" cy="3970318"/>
          </a:xfrm>
          <a:prstGeom prst="rect">
            <a:avLst/>
          </a:prstGeom>
          <a:noFill/>
        </p:spPr>
        <p:txBody>
          <a:bodyPr wrap="square" rtlCol="0">
            <a:spAutoFit/>
          </a:bodyPr>
          <a:lstStyle/>
          <a:p>
            <a:r>
              <a:rPr lang="en-US" sz="3600" b="1" dirty="0">
                <a:solidFill>
                  <a:schemeClr val="bg2"/>
                </a:solidFill>
                <a:hlinkClick r:id="rId4"/>
              </a:rPr>
              <a:t>https://www.kaggle.com/datasets/camnugent/ufo-sightings-around-the-world</a:t>
            </a:r>
            <a:endParaRPr lang="en-US" sz="3600" dirty="0">
              <a:solidFill>
                <a:schemeClr val="bg2"/>
              </a:solidFill>
            </a:endParaRPr>
          </a:p>
          <a:p>
            <a:endParaRPr lang="en-US" sz="3600" b="1" dirty="0">
              <a:solidFill>
                <a:schemeClr val="bg2"/>
              </a:solidFill>
            </a:endParaRPr>
          </a:p>
          <a:p>
            <a:r>
              <a:rPr lang="en-US" sz="3600" b="1" dirty="0">
                <a:solidFill>
                  <a:schemeClr val="bg2"/>
                </a:solidFill>
              </a:rPr>
              <a:t>We chose a dataset that we could have fun with, but also keep in our portfolios and freely share with a potential employer.</a:t>
            </a:r>
            <a:endParaRPr lang="en-US" sz="3600" dirty="0">
              <a:solidFill>
                <a:schemeClr val="bg2"/>
              </a:solidFill>
            </a:endParaRPr>
          </a:p>
          <a:p>
            <a:endParaRPr lang="en-US" sz="3600" dirty="0">
              <a:solidFill>
                <a:schemeClr val="bg2"/>
              </a:solidFill>
            </a:endParaRPr>
          </a:p>
        </p:txBody>
      </p:sp>
    </p:spTree>
    <p:extLst>
      <p:ext uri="{BB962C8B-B14F-4D97-AF65-F5344CB8AC3E}">
        <p14:creationId xmlns:p14="http://schemas.microsoft.com/office/powerpoint/2010/main" val="175374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3966519" y="518984"/>
            <a:ext cx="5696465" cy="769441"/>
          </a:xfrm>
          <a:prstGeom prst="rect">
            <a:avLst/>
          </a:prstGeom>
          <a:noFill/>
        </p:spPr>
        <p:txBody>
          <a:bodyPr wrap="square" rtlCol="0">
            <a:spAutoFit/>
          </a:bodyPr>
          <a:lstStyle/>
          <a:p>
            <a:r>
              <a:rPr lang="en-US" sz="4400" dirty="0"/>
              <a:t>INSPIRATION </a:t>
            </a:r>
          </a:p>
        </p:txBody>
      </p:sp>
      <p:sp>
        <p:nvSpPr>
          <p:cNvPr id="3" name="TextBox 2"/>
          <p:cNvSpPr txBox="1"/>
          <p:nvPr/>
        </p:nvSpPr>
        <p:spPr>
          <a:xfrm>
            <a:off x="1643449" y="1853514"/>
            <a:ext cx="9304637" cy="3046988"/>
          </a:xfrm>
          <a:prstGeom prst="rect">
            <a:avLst/>
          </a:prstGeom>
          <a:noFill/>
        </p:spPr>
        <p:txBody>
          <a:bodyPr wrap="square" rtlCol="0">
            <a:spAutoFit/>
          </a:bodyPr>
          <a:lstStyle/>
          <a:p>
            <a:r>
              <a:rPr lang="en-US" sz="3200" b="1">
                <a:solidFill>
                  <a:schemeClr val="bg2"/>
                </a:solidFill>
              </a:rPr>
              <a:t>The most popular codes on Kaggle used that data in correspondence with meteorite landings and releases of popular movies. Most EDA’s closely resemble the type of analysis that we have done (locations, trends across year, types of UFO shapes).</a:t>
            </a:r>
            <a:endParaRPr lang="en-US" sz="3200">
              <a:solidFill>
                <a:schemeClr val="bg2"/>
              </a:solidFill>
            </a:endParaRPr>
          </a:p>
        </p:txBody>
      </p:sp>
    </p:spTree>
    <p:extLst>
      <p:ext uri="{BB962C8B-B14F-4D97-AF65-F5344CB8AC3E}">
        <p14:creationId xmlns:p14="http://schemas.microsoft.com/office/powerpoint/2010/main" val="199644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1680519" y="852616"/>
            <a:ext cx="7820951" cy="769441"/>
          </a:xfrm>
          <a:prstGeom prst="rect">
            <a:avLst/>
          </a:prstGeom>
          <a:noFill/>
        </p:spPr>
        <p:txBody>
          <a:bodyPr wrap="square" rtlCol="0">
            <a:spAutoFit/>
          </a:bodyPr>
          <a:lstStyle/>
          <a:p>
            <a:r>
              <a:rPr lang="en-US" sz="4400" dirty="0"/>
              <a:t>RESEARCH QUESTIONS </a:t>
            </a:r>
          </a:p>
        </p:txBody>
      </p:sp>
      <p:sp>
        <p:nvSpPr>
          <p:cNvPr id="3" name="TextBox 2"/>
          <p:cNvSpPr txBox="1"/>
          <p:nvPr/>
        </p:nvSpPr>
        <p:spPr>
          <a:xfrm>
            <a:off x="1408669" y="1989436"/>
            <a:ext cx="9891301"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lumMod val="95000"/>
                  </a:schemeClr>
                </a:solidFill>
              </a:rPr>
              <a:t>Are there trends in the locations of sightings?</a:t>
            </a:r>
            <a:endParaRPr lang="en-US" dirty="0">
              <a:solidFill>
                <a:schemeClr val="tx1">
                  <a:lumMod val="95000"/>
                </a:schemeClr>
              </a:solidFill>
            </a:endParaRPr>
          </a:p>
          <a:p>
            <a:pPr marL="285750" indent="-285750">
              <a:buFont typeface="Arial" panose="020B0604020202020204" pitchFamily="34" charset="0"/>
              <a:buChar char="•"/>
            </a:pPr>
            <a:r>
              <a:rPr lang="en-US" b="1" dirty="0">
                <a:solidFill>
                  <a:schemeClr val="tx1">
                    <a:lumMod val="95000"/>
                  </a:schemeClr>
                </a:solidFill>
              </a:rPr>
              <a:t>If so, do those trends extend to UFO shapes sighted, or length of the encounter?</a:t>
            </a:r>
            <a:endParaRPr lang="en-US" dirty="0">
              <a:solidFill>
                <a:schemeClr val="tx1">
                  <a:lumMod val="95000"/>
                </a:schemeClr>
              </a:solidFill>
            </a:endParaRPr>
          </a:p>
          <a:p>
            <a:pPr marL="285750" indent="-285750">
              <a:buFont typeface="Arial" panose="020B0604020202020204" pitchFamily="34" charset="0"/>
              <a:buChar char="•"/>
            </a:pPr>
            <a:r>
              <a:rPr lang="en-US" b="1" dirty="0">
                <a:solidFill>
                  <a:schemeClr val="tx1">
                    <a:lumMod val="95000"/>
                  </a:schemeClr>
                </a:solidFill>
              </a:rPr>
              <a:t>Is there any significant relationship between sightings and particular times or dates?</a:t>
            </a:r>
            <a:endParaRPr lang="en-US" dirty="0">
              <a:solidFill>
                <a:schemeClr val="tx1">
                  <a:lumMod val="95000"/>
                </a:schemeClr>
              </a:solidFill>
            </a:endParaRPr>
          </a:p>
          <a:p>
            <a:pPr marL="285750" indent="-285750">
              <a:buFont typeface="Arial" panose="020B0604020202020204" pitchFamily="34" charset="0"/>
              <a:buChar char="•"/>
            </a:pPr>
            <a:r>
              <a:rPr lang="en-US" b="1" dirty="0">
                <a:solidFill>
                  <a:schemeClr val="tx1">
                    <a:lumMod val="95000"/>
                  </a:schemeClr>
                </a:solidFill>
              </a:rPr>
              <a:t>Are there any changes in sighting frequency or locations over time?</a:t>
            </a:r>
            <a:endParaRPr lang="en-US" dirty="0">
              <a:solidFill>
                <a:schemeClr val="tx1">
                  <a:lumMod val="95000"/>
                </a:schemeClr>
              </a:solidFill>
            </a:endParaRPr>
          </a:p>
          <a:p>
            <a:pPr marL="285750" indent="-285750">
              <a:buFont typeface="Arial" panose="020B0604020202020204" pitchFamily="34" charset="0"/>
              <a:buChar char="•"/>
            </a:pPr>
            <a:endParaRPr lang="en-US" dirty="0">
              <a:solidFill>
                <a:schemeClr val="tx1">
                  <a:lumMod val="95000"/>
                </a:schemeClr>
              </a:solidFill>
            </a:endParaRPr>
          </a:p>
        </p:txBody>
      </p:sp>
    </p:spTree>
    <p:extLst>
      <p:ext uri="{BB962C8B-B14F-4D97-AF65-F5344CB8AC3E}">
        <p14:creationId xmlns:p14="http://schemas.microsoft.com/office/powerpoint/2010/main" val="1461770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751E084-7F34-5261-39E0-1EEBACC91F79}"/>
              </a:ext>
            </a:extLst>
          </p:cNvPr>
          <p:cNvSpPr txBox="1"/>
          <p:nvPr/>
        </p:nvSpPr>
        <p:spPr>
          <a:xfrm>
            <a:off x="1276989" y="1534334"/>
            <a:ext cx="10405930" cy="4496816"/>
          </a:xfrm>
          <a:prstGeom prst="rect">
            <a:avLst/>
          </a:prstGeom>
          <a:solidFill>
            <a:schemeClr val="bg1">
              <a:alpha val="84000"/>
            </a:schemeClr>
          </a:solidFill>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824C99D0-572E-2154-3F07-946C44ACE47A}"/>
              </a:ext>
            </a:extLst>
          </p:cNvPr>
          <p:cNvSpPr txBox="1">
            <a:spLocks/>
          </p:cNvSpPr>
          <p:nvPr/>
        </p:nvSpPr>
        <p:spPr>
          <a:xfrm>
            <a:off x="1092290" y="249439"/>
            <a:ext cx="8520655" cy="1169551"/>
          </a:xfrm>
          <a:prstGeom prst="rect">
            <a:avLst/>
          </a:prstGeom>
          <a:noFill/>
        </p:spPr>
        <p:txBody>
          <a:bodyPr wrap="square" rtlCol="0">
            <a:spAutoFit/>
          </a:bodyPr>
          <a:lstStyle/>
          <a:p>
            <a:r>
              <a:rPr lang="en-US" sz="3200" b="1" u="sng" dirty="0"/>
              <a:t>US Encounters:</a:t>
            </a:r>
            <a:r>
              <a:rPr lang="en-US" sz="2400" u="sng" dirty="0"/>
              <a:t> using coordinates of encounters</a:t>
            </a:r>
            <a:r>
              <a:rPr lang="en-US" sz="2800" u="sng" dirty="0"/>
              <a:t>     </a:t>
            </a:r>
          </a:p>
          <a:p>
            <a:endParaRPr lang="en-US" sz="600" dirty="0"/>
          </a:p>
          <a:p>
            <a:r>
              <a:rPr lang="en-US" sz="1600" dirty="0"/>
              <a:t>	- cleaned data to look at only US coordinates</a:t>
            </a:r>
          </a:p>
          <a:p>
            <a:r>
              <a:rPr lang="en-US" sz="1600" dirty="0"/>
              <a:t>	- at first glance, it looks like a typical US map showing population density</a:t>
            </a:r>
          </a:p>
        </p:txBody>
      </p:sp>
      <p:pic>
        <p:nvPicPr>
          <p:cNvPr id="4" name="Picture 3">
            <a:extLst>
              <a:ext uri="{FF2B5EF4-FFF2-40B4-BE49-F238E27FC236}">
                <a16:creationId xmlns:a16="http://schemas.microsoft.com/office/drawing/2014/main" id="{9E722835-2493-CD74-3F91-D7D91A780A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7567" y="1884671"/>
            <a:ext cx="5086597" cy="3623955"/>
          </a:xfrm>
          <a:prstGeom prst="rect">
            <a:avLst/>
          </a:prstGeom>
        </p:spPr>
      </p:pic>
      <p:pic>
        <p:nvPicPr>
          <p:cNvPr id="5" name="Picture 4">
            <a:extLst>
              <a:ext uri="{FF2B5EF4-FFF2-40B4-BE49-F238E27FC236}">
                <a16:creationId xmlns:a16="http://schemas.microsoft.com/office/drawing/2014/main" id="{71D428C6-D7E1-18FE-D37D-E17804A089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528" y="1907364"/>
            <a:ext cx="4521030" cy="3623955"/>
          </a:xfrm>
          <a:prstGeom prst="rect">
            <a:avLst/>
          </a:prstGeom>
        </p:spPr>
      </p:pic>
      <p:sp>
        <p:nvSpPr>
          <p:cNvPr id="6" name="TextBox 5">
            <a:extLst>
              <a:ext uri="{FF2B5EF4-FFF2-40B4-BE49-F238E27FC236}">
                <a16:creationId xmlns:a16="http://schemas.microsoft.com/office/drawing/2014/main" id="{DDCB8DBF-B655-B6E7-9DE2-E1C6438AFD4B}"/>
              </a:ext>
            </a:extLst>
          </p:cNvPr>
          <p:cNvSpPr txBox="1"/>
          <p:nvPr/>
        </p:nvSpPr>
        <p:spPr>
          <a:xfrm>
            <a:off x="6793826" y="5552400"/>
            <a:ext cx="4778058" cy="261610"/>
          </a:xfrm>
          <a:prstGeom prst="rect">
            <a:avLst/>
          </a:prstGeom>
          <a:noFill/>
        </p:spPr>
        <p:txBody>
          <a:bodyPr wrap="square" rtlCol="0">
            <a:spAutoFit/>
          </a:bodyPr>
          <a:lstStyle/>
          <a:p>
            <a:r>
              <a:rPr lang="en-US" sz="1100" dirty="0"/>
              <a:t>https://www.visualcapitalist.com/mapping-population-density-dot-town/</a:t>
            </a:r>
          </a:p>
        </p:txBody>
      </p:sp>
    </p:spTree>
    <p:extLst>
      <p:ext uri="{BB962C8B-B14F-4D97-AF65-F5344CB8AC3E}">
        <p14:creationId xmlns:p14="http://schemas.microsoft.com/office/powerpoint/2010/main" val="942836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9A952EC9-F617-2D5C-C2F3-1CBE56B3E6A9}"/>
              </a:ext>
            </a:extLst>
          </p:cNvPr>
          <p:cNvSpPr txBox="1"/>
          <p:nvPr/>
        </p:nvSpPr>
        <p:spPr>
          <a:xfrm>
            <a:off x="1777165" y="331188"/>
            <a:ext cx="8862647" cy="1138773"/>
          </a:xfrm>
          <a:prstGeom prst="rect">
            <a:avLst/>
          </a:prstGeom>
          <a:noFill/>
        </p:spPr>
        <p:txBody>
          <a:bodyPr wrap="square" rtlCol="0">
            <a:spAutoFit/>
          </a:bodyPr>
          <a:lstStyle/>
          <a:p>
            <a:r>
              <a:rPr lang="en-US" sz="3200" b="1" u="sng" dirty="0"/>
              <a:t>US Encounters</a:t>
            </a:r>
            <a:r>
              <a:rPr lang="en-US" sz="2400" b="1" u="sng" dirty="0"/>
              <a:t>: Analysis of the trend of UFO shapes</a:t>
            </a:r>
          </a:p>
          <a:p>
            <a:r>
              <a:rPr lang="en-US" dirty="0"/>
              <a:t>	- used our data to look at the UFO shapes and binning into decades</a:t>
            </a:r>
          </a:p>
          <a:p>
            <a:r>
              <a:rPr lang="en-US" dirty="0"/>
              <a:t>	- saw trends in popularity as 6 shapes were the most popular in 6 decades</a:t>
            </a:r>
          </a:p>
        </p:txBody>
      </p:sp>
      <p:pic>
        <p:nvPicPr>
          <p:cNvPr id="3" name="Picture 2" descr="A picture containing text, screenshot, circle, diagram&#10;&#10;Description automatically generated">
            <a:extLst>
              <a:ext uri="{FF2B5EF4-FFF2-40B4-BE49-F238E27FC236}">
                <a16:creationId xmlns:a16="http://schemas.microsoft.com/office/drawing/2014/main" id="{9224E0EE-B537-653B-95EE-25B751A24F92}"/>
              </a:ext>
            </a:extLst>
          </p:cNvPr>
          <p:cNvPicPr>
            <a:picLocks noChangeAspect="1"/>
          </p:cNvPicPr>
          <p:nvPr/>
        </p:nvPicPr>
        <p:blipFill>
          <a:blip r:embed="rId4"/>
          <a:stretch>
            <a:fillRect/>
          </a:stretch>
        </p:blipFill>
        <p:spPr>
          <a:xfrm>
            <a:off x="1867927" y="1469962"/>
            <a:ext cx="2402512" cy="2441124"/>
          </a:xfrm>
          <a:prstGeom prst="rect">
            <a:avLst/>
          </a:prstGeom>
        </p:spPr>
      </p:pic>
      <p:pic>
        <p:nvPicPr>
          <p:cNvPr id="4" name="Picture 3" descr="A picture containing text, screenshot, circle, diagram&#10;&#10;Description automatically generated">
            <a:extLst>
              <a:ext uri="{FF2B5EF4-FFF2-40B4-BE49-F238E27FC236}">
                <a16:creationId xmlns:a16="http://schemas.microsoft.com/office/drawing/2014/main" id="{037A5F82-D01C-CDFD-9D54-05FAA75AE7C8}"/>
              </a:ext>
            </a:extLst>
          </p:cNvPr>
          <p:cNvPicPr>
            <a:picLocks noChangeAspect="1"/>
          </p:cNvPicPr>
          <p:nvPr/>
        </p:nvPicPr>
        <p:blipFill>
          <a:blip r:embed="rId5"/>
          <a:stretch>
            <a:fillRect/>
          </a:stretch>
        </p:blipFill>
        <p:spPr>
          <a:xfrm>
            <a:off x="4984809" y="1464250"/>
            <a:ext cx="2388807" cy="2427826"/>
          </a:xfrm>
          <a:prstGeom prst="rect">
            <a:avLst/>
          </a:prstGeom>
        </p:spPr>
      </p:pic>
      <p:pic>
        <p:nvPicPr>
          <p:cNvPr id="5" name="Picture 4" descr="A picture containing text, screenshot, circle, diagram&#10;&#10;Description automatically generated">
            <a:extLst>
              <a:ext uri="{FF2B5EF4-FFF2-40B4-BE49-F238E27FC236}">
                <a16:creationId xmlns:a16="http://schemas.microsoft.com/office/drawing/2014/main" id="{173F4C54-35E9-71E1-F0D7-4780186A012B}"/>
              </a:ext>
            </a:extLst>
          </p:cNvPr>
          <p:cNvPicPr>
            <a:picLocks noChangeAspect="1"/>
          </p:cNvPicPr>
          <p:nvPr/>
        </p:nvPicPr>
        <p:blipFill>
          <a:blip r:embed="rId6"/>
          <a:stretch>
            <a:fillRect/>
          </a:stretch>
        </p:blipFill>
        <p:spPr>
          <a:xfrm>
            <a:off x="8001809" y="1464251"/>
            <a:ext cx="2275718" cy="2441124"/>
          </a:xfrm>
          <a:prstGeom prst="rect">
            <a:avLst/>
          </a:prstGeom>
        </p:spPr>
      </p:pic>
      <p:pic>
        <p:nvPicPr>
          <p:cNvPr id="6" name="Picture 5" descr="A picture containing text, circle, screenshot, colorfulness&#10;&#10;Description automatically generated">
            <a:extLst>
              <a:ext uri="{FF2B5EF4-FFF2-40B4-BE49-F238E27FC236}">
                <a16:creationId xmlns:a16="http://schemas.microsoft.com/office/drawing/2014/main" id="{3FDC4670-4A2E-ECF5-1548-8D9F957BE2CB}"/>
              </a:ext>
            </a:extLst>
          </p:cNvPr>
          <p:cNvPicPr>
            <a:picLocks noChangeAspect="1"/>
          </p:cNvPicPr>
          <p:nvPr/>
        </p:nvPicPr>
        <p:blipFill>
          <a:blip r:embed="rId7"/>
          <a:stretch>
            <a:fillRect/>
          </a:stretch>
        </p:blipFill>
        <p:spPr>
          <a:xfrm>
            <a:off x="1867928" y="4093092"/>
            <a:ext cx="2402512" cy="2402512"/>
          </a:xfrm>
          <a:prstGeom prst="rect">
            <a:avLst/>
          </a:prstGeom>
        </p:spPr>
      </p:pic>
      <p:pic>
        <p:nvPicPr>
          <p:cNvPr id="7" name="Picture 6" descr="A picture containing text, circle, screenshot, diagram&#10;&#10;Description automatically generated">
            <a:extLst>
              <a:ext uri="{FF2B5EF4-FFF2-40B4-BE49-F238E27FC236}">
                <a16:creationId xmlns:a16="http://schemas.microsoft.com/office/drawing/2014/main" id="{93503C30-07B1-329A-94A7-A848BF1CE974}"/>
              </a:ext>
            </a:extLst>
          </p:cNvPr>
          <p:cNvPicPr>
            <a:picLocks noChangeAspect="1"/>
          </p:cNvPicPr>
          <p:nvPr/>
        </p:nvPicPr>
        <p:blipFill>
          <a:blip r:embed="rId8"/>
          <a:stretch>
            <a:fillRect/>
          </a:stretch>
        </p:blipFill>
        <p:spPr>
          <a:xfrm>
            <a:off x="4984809" y="4093092"/>
            <a:ext cx="2402512" cy="2389619"/>
          </a:xfrm>
          <a:prstGeom prst="rect">
            <a:avLst/>
          </a:prstGeom>
        </p:spPr>
      </p:pic>
      <p:pic>
        <p:nvPicPr>
          <p:cNvPr id="8" name="Picture 7" descr="A picture containing text, screenshot, circle, diagram">
            <a:extLst>
              <a:ext uri="{FF2B5EF4-FFF2-40B4-BE49-F238E27FC236}">
                <a16:creationId xmlns:a16="http://schemas.microsoft.com/office/drawing/2014/main" id="{6CD4A2B1-2D8E-D6A6-4CFF-6FA7C1ADD5A4}"/>
              </a:ext>
            </a:extLst>
          </p:cNvPr>
          <p:cNvPicPr>
            <a:picLocks noChangeAspect="1"/>
          </p:cNvPicPr>
          <p:nvPr/>
        </p:nvPicPr>
        <p:blipFill>
          <a:blip r:embed="rId9"/>
          <a:stretch>
            <a:fillRect/>
          </a:stretch>
        </p:blipFill>
        <p:spPr>
          <a:xfrm>
            <a:off x="8001809" y="4093093"/>
            <a:ext cx="2275718" cy="2389618"/>
          </a:xfrm>
          <a:prstGeom prst="rect">
            <a:avLst/>
          </a:prstGeom>
        </p:spPr>
      </p:pic>
    </p:spTree>
    <p:extLst>
      <p:ext uri="{BB962C8B-B14F-4D97-AF65-F5344CB8AC3E}">
        <p14:creationId xmlns:p14="http://schemas.microsoft.com/office/powerpoint/2010/main" val="4290734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270E1E5F-CB84-DA34-956F-C45608424293}"/>
              </a:ext>
            </a:extLst>
          </p:cNvPr>
          <p:cNvSpPr txBox="1"/>
          <p:nvPr/>
        </p:nvSpPr>
        <p:spPr>
          <a:xfrm>
            <a:off x="2031141" y="394300"/>
            <a:ext cx="8862647" cy="1138773"/>
          </a:xfrm>
          <a:prstGeom prst="rect">
            <a:avLst/>
          </a:prstGeom>
          <a:noFill/>
        </p:spPr>
        <p:txBody>
          <a:bodyPr wrap="square" rtlCol="0">
            <a:spAutoFit/>
          </a:bodyPr>
          <a:lstStyle/>
          <a:p>
            <a:r>
              <a:rPr lang="en-US" sz="3200" b="1" u="sng" dirty="0"/>
              <a:t>US Encounters</a:t>
            </a:r>
            <a:r>
              <a:rPr lang="en-US" sz="2400" b="1" u="sng" dirty="0"/>
              <a:t>: Analysis of the trend of UFO shapes</a:t>
            </a:r>
          </a:p>
          <a:p>
            <a:r>
              <a:rPr lang="en-US" dirty="0"/>
              <a:t>	- used our data to look at the UFO shapes and binning into decades</a:t>
            </a:r>
          </a:p>
          <a:p>
            <a:r>
              <a:rPr lang="en-US" dirty="0"/>
              <a:t>	- saw trends in popularity as 6 shapes were the most popular in 6 decades</a:t>
            </a:r>
          </a:p>
        </p:txBody>
      </p:sp>
      <p:pic>
        <p:nvPicPr>
          <p:cNvPr id="6" name="Picture 5" descr="A picture containing text, screenshot, circle, diagram&#10;&#10;Description automatically generated">
            <a:extLst>
              <a:ext uri="{FF2B5EF4-FFF2-40B4-BE49-F238E27FC236}">
                <a16:creationId xmlns:a16="http://schemas.microsoft.com/office/drawing/2014/main" id="{2121EEFC-856F-6450-5B79-D69EB4762257}"/>
              </a:ext>
            </a:extLst>
          </p:cNvPr>
          <p:cNvPicPr>
            <a:picLocks noChangeAspect="1"/>
          </p:cNvPicPr>
          <p:nvPr/>
        </p:nvPicPr>
        <p:blipFill>
          <a:blip r:embed="rId4"/>
          <a:stretch>
            <a:fillRect/>
          </a:stretch>
        </p:blipFill>
        <p:spPr>
          <a:xfrm>
            <a:off x="1906839" y="1528330"/>
            <a:ext cx="2402512" cy="2441124"/>
          </a:xfrm>
          <a:prstGeom prst="rect">
            <a:avLst/>
          </a:prstGeom>
        </p:spPr>
      </p:pic>
      <p:pic>
        <p:nvPicPr>
          <p:cNvPr id="7" name="Picture 6" descr="A picture containing text, screenshot, circle, diagram&#10;&#10;Description automatically generated">
            <a:extLst>
              <a:ext uri="{FF2B5EF4-FFF2-40B4-BE49-F238E27FC236}">
                <a16:creationId xmlns:a16="http://schemas.microsoft.com/office/drawing/2014/main" id="{15252C1E-068D-196D-8EDD-516E85288773}"/>
              </a:ext>
            </a:extLst>
          </p:cNvPr>
          <p:cNvPicPr>
            <a:picLocks noChangeAspect="1"/>
          </p:cNvPicPr>
          <p:nvPr/>
        </p:nvPicPr>
        <p:blipFill>
          <a:blip r:embed="rId5"/>
          <a:stretch>
            <a:fillRect/>
          </a:stretch>
        </p:blipFill>
        <p:spPr>
          <a:xfrm>
            <a:off x="5023721" y="1522618"/>
            <a:ext cx="2388807" cy="2427826"/>
          </a:xfrm>
          <a:prstGeom prst="rect">
            <a:avLst/>
          </a:prstGeom>
        </p:spPr>
      </p:pic>
      <p:pic>
        <p:nvPicPr>
          <p:cNvPr id="8" name="Picture 7" descr="A picture containing text, screenshot, circle, diagram&#10;&#10;Description automatically generated">
            <a:extLst>
              <a:ext uri="{FF2B5EF4-FFF2-40B4-BE49-F238E27FC236}">
                <a16:creationId xmlns:a16="http://schemas.microsoft.com/office/drawing/2014/main" id="{03214254-F2B8-F280-D583-474B1714481B}"/>
              </a:ext>
            </a:extLst>
          </p:cNvPr>
          <p:cNvPicPr>
            <a:picLocks noChangeAspect="1"/>
          </p:cNvPicPr>
          <p:nvPr/>
        </p:nvPicPr>
        <p:blipFill>
          <a:blip r:embed="rId6"/>
          <a:stretch>
            <a:fillRect/>
          </a:stretch>
        </p:blipFill>
        <p:spPr>
          <a:xfrm>
            <a:off x="8040721" y="1522619"/>
            <a:ext cx="2275718" cy="2441124"/>
          </a:xfrm>
          <a:prstGeom prst="rect">
            <a:avLst/>
          </a:prstGeom>
        </p:spPr>
      </p:pic>
      <p:pic>
        <p:nvPicPr>
          <p:cNvPr id="9" name="Picture 8" descr="A picture containing text, circle, screenshot, colorfulness&#10;&#10;Description automatically generated">
            <a:extLst>
              <a:ext uri="{FF2B5EF4-FFF2-40B4-BE49-F238E27FC236}">
                <a16:creationId xmlns:a16="http://schemas.microsoft.com/office/drawing/2014/main" id="{51422EAD-1C8C-F918-E70E-881892E099C8}"/>
              </a:ext>
            </a:extLst>
          </p:cNvPr>
          <p:cNvPicPr>
            <a:picLocks noChangeAspect="1"/>
          </p:cNvPicPr>
          <p:nvPr/>
        </p:nvPicPr>
        <p:blipFill>
          <a:blip r:embed="rId7"/>
          <a:stretch>
            <a:fillRect/>
          </a:stretch>
        </p:blipFill>
        <p:spPr>
          <a:xfrm>
            <a:off x="1906840" y="4151460"/>
            <a:ext cx="2402512" cy="2402512"/>
          </a:xfrm>
          <a:prstGeom prst="rect">
            <a:avLst/>
          </a:prstGeom>
        </p:spPr>
      </p:pic>
      <p:pic>
        <p:nvPicPr>
          <p:cNvPr id="10" name="Picture 9" descr="A picture containing text, circle, screenshot, diagram&#10;&#10;Description automatically generated">
            <a:extLst>
              <a:ext uri="{FF2B5EF4-FFF2-40B4-BE49-F238E27FC236}">
                <a16:creationId xmlns:a16="http://schemas.microsoft.com/office/drawing/2014/main" id="{38D19CBE-3FF9-10E2-6991-EC06561778DA}"/>
              </a:ext>
            </a:extLst>
          </p:cNvPr>
          <p:cNvPicPr>
            <a:picLocks noChangeAspect="1"/>
          </p:cNvPicPr>
          <p:nvPr/>
        </p:nvPicPr>
        <p:blipFill>
          <a:blip r:embed="rId8"/>
          <a:stretch>
            <a:fillRect/>
          </a:stretch>
        </p:blipFill>
        <p:spPr>
          <a:xfrm>
            <a:off x="5023721" y="4151460"/>
            <a:ext cx="2402512" cy="2389619"/>
          </a:xfrm>
          <a:prstGeom prst="rect">
            <a:avLst/>
          </a:prstGeom>
        </p:spPr>
      </p:pic>
      <p:pic>
        <p:nvPicPr>
          <p:cNvPr id="11" name="Picture 10" descr="A picture containing text, screenshot, circle, diagram">
            <a:extLst>
              <a:ext uri="{FF2B5EF4-FFF2-40B4-BE49-F238E27FC236}">
                <a16:creationId xmlns:a16="http://schemas.microsoft.com/office/drawing/2014/main" id="{F3A4D43A-E695-8D03-AB5C-4C78DE5AB20B}"/>
              </a:ext>
            </a:extLst>
          </p:cNvPr>
          <p:cNvPicPr>
            <a:picLocks noChangeAspect="1"/>
          </p:cNvPicPr>
          <p:nvPr/>
        </p:nvPicPr>
        <p:blipFill>
          <a:blip r:embed="rId9"/>
          <a:stretch>
            <a:fillRect/>
          </a:stretch>
        </p:blipFill>
        <p:spPr>
          <a:xfrm>
            <a:off x="8040721" y="4151461"/>
            <a:ext cx="2275718" cy="2389618"/>
          </a:xfrm>
          <a:prstGeom prst="rect">
            <a:avLst/>
          </a:prstGeom>
        </p:spPr>
      </p:pic>
      <p:sp>
        <p:nvSpPr>
          <p:cNvPr id="12" name="TextBox 11">
            <a:extLst>
              <a:ext uri="{FF2B5EF4-FFF2-40B4-BE49-F238E27FC236}">
                <a16:creationId xmlns:a16="http://schemas.microsoft.com/office/drawing/2014/main" id="{9A42DCF0-614D-C77B-E17F-EBF4EF3BA1DA}"/>
              </a:ext>
            </a:extLst>
          </p:cNvPr>
          <p:cNvSpPr txBox="1"/>
          <p:nvPr/>
        </p:nvSpPr>
        <p:spPr>
          <a:xfrm>
            <a:off x="1750028" y="1522618"/>
            <a:ext cx="9228260" cy="5078313"/>
          </a:xfrm>
          <a:prstGeom prst="rect">
            <a:avLst/>
          </a:prstGeom>
          <a:solidFill>
            <a:srgbClr val="26332F">
              <a:alpha val="70000"/>
            </a:srgbClr>
          </a:solidFill>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p:txBody>
      </p:sp>
      <p:pic>
        <p:nvPicPr>
          <p:cNvPr id="13" name="Picture 12">
            <a:extLst>
              <a:ext uri="{FF2B5EF4-FFF2-40B4-BE49-F238E27FC236}">
                <a16:creationId xmlns:a16="http://schemas.microsoft.com/office/drawing/2014/main" id="{EA11F133-3C7B-F298-B110-0EE577F261F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81746" y="1517131"/>
            <a:ext cx="6328677" cy="4746508"/>
          </a:xfrm>
          <a:prstGeom prst="rect">
            <a:avLst/>
          </a:prstGeom>
        </p:spPr>
      </p:pic>
    </p:spTree>
    <p:extLst>
      <p:ext uri="{BB962C8B-B14F-4D97-AF65-F5344CB8AC3E}">
        <p14:creationId xmlns:p14="http://schemas.microsoft.com/office/powerpoint/2010/main" val="1792216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270E1E5F-CB84-DA34-956F-C45608424293}"/>
              </a:ext>
            </a:extLst>
          </p:cNvPr>
          <p:cNvSpPr txBox="1"/>
          <p:nvPr/>
        </p:nvSpPr>
        <p:spPr>
          <a:xfrm>
            <a:off x="2031141" y="394300"/>
            <a:ext cx="8862647" cy="1138773"/>
          </a:xfrm>
          <a:prstGeom prst="rect">
            <a:avLst/>
          </a:prstGeom>
          <a:noFill/>
        </p:spPr>
        <p:txBody>
          <a:bodyPr wrap="square" rtlCol="0">
            <a:spAutoFit/>
          </a:bodyPr>
          <a:lstStyle/>
          <a:p>
            <a:r>
              <a:rPr lang="en-US" sz="3200" b="1" u="sng" dirty="0"/>
              <a:t>US Encounters</a:t>
            </a:r>
            <a:r>
              <a:rPr lang="en-US" sz="2400" b="1" u="sng" dirty="0"/>
              <a:t>: Analysis of the trend of UFO shapes</a:t>
            </a:r>
          </a:p>
          <a:p>
            <a:r>
              <a:rPr lang="en-US" dirty="0"/>
              <a:t>	- used our data to look at the UFO shapes and binning into decades</a:t>
            </a:r>
          </a:p>
          <a:p>
            <a:r>
              <a:rPr lang="en-US" dirty="0"/>
              <a:t>	- saw trends in popularity as 6 shapes were the most popular in 6 decades</a:t>
            </a:r>
          </a:p>
        </p:txBody>
      </p:sp>
      <p:pic>
        <p:nvPicPr>
          <p:cNvPr id="6" name="Picture 5" descr="A picture containing text, screenshot, circle, diagram&#10;&#10;Description automatically generated">
            <a:extLst>
              <a:ext uri="{FF2B5EF4-FFF2-40B4-BE49-F238E27FC236}">
                <a16:creationId xmlns:a16="http://schemas.microsoft.com/office/drawing/2014/main" id="{2121EEFC-856F-6450-5B79-D69EB4762257}"/>
              </a:ext>
            </a:extLst>
          </p:cNvPr>
          <p:cNvPicPr>
            <a:picLocks noChangeAspect="1"/>
          </p:cNvPicPr>
          <p:nvPr/>
        </p:nvPicPr>
        <p:blipFill>
          <a:blip r:embed="rId4"/>
          <a:stretch>
            <a:fillRect/>
          </a:stretch>
        </p:blipFill>
        <p:spPr>
          <a:xfrm>
            <a:off x="1906839" y="1528330"/>
            <a:ext cx="2402512" cy="2441124"/>
          </a:xfrm>
          <a:prstGeom prst="rect">
            <a:avLst/>
          </a:prstGeom>
        </p:spPr>
      </p:pic>
      <p:pic>
        <p:nvPicPr>
          <p:cNvPr id="7" name="Picture 6" descr="A picture containing text, screenshot, circle, diagram&#10;&#10;Description automatically generated">
            <a:extLst>
              <a:ext uri="{FF2B5EF4-FFF2-40B4-BE49-F238E27FC236}">
                <a16:creationId xmlns:a16="http://schemas.microsoft.com/office/drawing/2014/main" id="{15252C1E-068D-196D-8EDD-516E85288773}"/>
              </a:ext>
            </a:extLst>
          </p:cNvPr>
          <p:cNvPicPr>
            <a:picLocks noChangeAspect="1"/>
          </p:cNvPicPr>
          <p:nvPr/>
        </p:nvPicPr>
        <p:blipFill>
          <a:blip r:embed="rId5"/>
          <a:stretch>
            <a:fillRect/>
          </a:stretch>
        </p:blipFill>
        <p:spPr>
          <a:xfrm>
            <a:off x="5023721" y="1522618"/>
            <a:ext cx="2388807" cy="2427826"/>
          </a:xfrm>
          <a:prstGeom prst="rect">
            <a:avLst/>
          </a:prstGeom>
        </p:spPr>
      </p:pic>
      <p:pic>
        <p:nvPicPr>
          <p:cNvPr id="8" name="Picture 7" descr="A picture containing text, screenshot, circle, diagram&#10;&#10;Description automatically generated">
            <a:extLst>
              <a:ext uri="{FF2B5EF4-FFF2-40B4-BE49-F238E27FC236}">
                <a16:creationId xmlns:a16="http://schemas.microsoft.com/office/drawing/2014/main" id="{03214254-F2B8-F280-D583-474B1714481B}"/>
              </a:ext>
            </a:extLst>
          </p:cNvPr>
          <p:cNvPicPr>
            <a:picLocks noChangeAspect="1"/>
          </p:cNvPicPr>
          <p:nvPr/>
        </p:nvPicPr>
        <p:blipFill>
          <a:blip r:embed="rId6"/>
          <a:stretch>
            <a:fillRect/>
          </a:stretch>
        </p:blipFill>
        <p:spPr>
          <a:xfrm>
            <a:off x="8040721" y="1522619"/>
            <a:ext cx="2275718" cy="2441124"/>
          </a:xfrm>
          <a:prstGeom prst="rect">
            <a:avLst/>
          </a:prstGeom>
        </p:spPr>
      </p:pic>
      <p:pic>
        <p:nvPicPr>
          <p:cNvPr id="9" name="Picture 8" descr="A picture containing text, circle, screenshot, colorfulness&#10;&#10;Description automatically generated">
            <a:extLst>
              <a:ext uri="{FF2B5EF4-FFF2-40B4-BE49-F238E27FC236}">
                <a16:creationId xmlns:a16="http://schemas.microsoft.com/office/drawing/2014/main" id="{51422EAD-1C8C-F918-E70E-881892E099C8}"/>
              </a:ext>
            </a:extLst>
          </p:cNvPr>
          <p:cNvPicPr>
            <a:picLocks noChangeAspect="1"/>
          </p:cNvPicPr>
          <p:nvPr/>
        </p:nvPicPr>
        <p:blipFill>
          <a:blip r:embed="rId7"/>
          <a:stretch>
            <a:fillRect/>
          </a:stretch>
        </p:blipFill>
        <p:spPr>
          <a:xfrm>
            <a:off x="1906840" y="4151460"/>
            <a:ext cx="2402512" cy="2402512"/>
          </a:xfrm>
          <a:prstGeom prst="rect">
            <a:avLst/>
          </a:prstGeom>
        </p:spPr>
      </p:pic>
      <p:pic>
        <p:nvPicPr>
          <p:cNvPr id="10" name="Picture 9" descr="A picture containing text, circle, screenshot, diagram&#10;&#10;Description automatically generated">
            <a:extLst>
              <a:ext uri="{FF2B5EF4-FFF2-40B4-BE49-F238E27FC236}">
                <a16:creationId xmlns:a16="http://schemas.microsoft.com/office/drawing/2014/main" id="{38D19CBE-3FF9-10E2-6991-EC06561778DA}"/>
              </a:ext>
            </a:extLst>
          </p:cNvPr>
          <p:cNvPicPr>
            <a:picLocks noChangeAspect="1"/>
          </p:cNvPicPr>
          <p:nvPr/>
        </p:nvPicPr>
        <p:blipFill>
          <a:blip r:embed="rId8"/>
          <a:stretch>
            <a:fillRect/>
          </a:stretch>
        </p:blipFill>
        <p:spPr>
          <a:xfrm>
            <a:off x="5023721" y="4151460"/>
            <a:ext cx="2402512" cy="2389619"/>
          </a:xfrm>
          <a:prstGeom prst="rect">
            <a:avLst/>
          </a:prstGeom>
        </p:spPr>
      </p:pic>
      <p:pic>
        <p:nvPicPr>
          <p:cNvPr id="11" name="Picture 10" descr="A picture containing text, screenshot, circle, diagram">
            <a:extLst>
              <a:ext uri="{FF2B5EF4-FFF2-40B4-BE49-F238E27FC236}">
                <a16:creationId xmlns:a16="http://schemas.microsoft.com/office/drawing/2014/main" id="{F3A4D43A-E695-8D03-AB5C-4C78DE5AB20B}"/>
              </a:ext>
            </a:extLst>
          </p:cNvPr>
          <p:cNvPicPr>
            <a:picLocks noChangeAspect="1"/>
          </p:cNvPicPr>
          <p:nvPr/>
        </p:nvPicPr>
        <p:blipFill>
          <a:blip r:embed="rId9"/>
          <a:stretch>
            <a:fillRect/>
          </a:stretch>
        </p:blipFill>
        <p:spPr>
          <a:xfrm>
            <a:off x="8040721" y="4151461"/>
            <a:ext cx="2275718" cy="2389618"/>
          </a:xfrm>
          <a:prstGeom prst="rect">
            <a:avLst/>
          </a:prstGeom>
        </p:spPr>
      </p:pic>
      <p:pic>
        <p:nvPicPr>
          <p:cNvPr id="13" name="Picture 12">
            <a:extLst>
              <a:ext uri="{FF2B5EF4-FFF2-40B4-BE49-F238E27FC236}">
                <a16:creationId xmlns:a16="http://schemas.microsoft.com/office/drawing/2014/main" id="{EA11F133-3C7B-F298-B110-0EE577F261F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81746" y="1517131"/>
            <a:ext cx="6698597" cy="5023948"/>
          </a:xfrm>
          <a:prstGeom prst="rect">
            <a:avLst/>
          </a:prstGeom>
        </p:spPr>
      </p:pic>
      <p:sp>
        <p:nvSpPr>
          <p:cNvPr id="12" name="TextBox 11">
            <a:extLst>
              <a:ext uri="{FF2B5EF4-FFF2-40B4-BE49-F238E27FC236}">
                <a16:creationId xmlns:a16="http://schemas.microsoft.com/office/drawing/2014/main" id="{9A42DCF0-614D-C77B-E17F-EBF4EF3BA1DA}"/>
              </a:ext>
            </a:extLst>
          </p:cNvPr>
          <p:cNvSpPr txBox="1"/>
          <p:nvPr/>
        </p:nvSpPr>
        <p:spPr>
          <a:xfrm>
            <a:off x="1848334" y="1489948"/>
            <a:ext cx="9228260" cy="5078313"/>
          </a:xfrm>
          <a:prstGeom prst="rect">
            <a:avLst/>
          </a:prstGeom>
          <a:solidFill>
            <a:srgbClr val="26332F">
              <a:alpha val="48000"/>
            </a:srgbClr>
          </a:solidFill>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p:txBody>
      </p:sp>
      <p:pic>
        <p:nvPicPr>
          <p:cNvPr id="3" name="Picture 2">
            <a:extLst>
              <a:ext uri="{FF2B5EF4-FFF2-40B4-BE49-F238E27FC236}">
                <a16:creationId xmlns:a16="http://schemas.microsoft.com/office/drawing/2014/main" id="{5A2626C1-584E-AFDC-B52C-DC9CC47C2C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53517" y="1826706"/>
            <a:ext cx="4879960" cy="3132494"/>
          </a:xfrm>
          <a:prstGeom prst="rect">
            <a:avLst/>
          </a:prstGeom>
        </p:spPr>
      </p:pic>
    </p:spTree>
    <p:extLst>
      <p:ext uri="{BB962C8B-B14F-4D97-AF65-F5344CB8AC3E}">
        <p14:creationId xmlns:p14="http://schemas.microsoft.com/office/powerpoint/2010/main" val="19602521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38766F-4A4C-4A97-A586-D473DB738966}">
  <ds:schemaRefs>
    <ds:schemaRef ds:uri="http://purl.org/dc/elements/1.1/"/>
    <ds:schemaRef ds:uri="71af3243-3dd4-4a8d-8c0d-dd76da1f02a5"/>
    <ds:schemaRef ds:uri="http://schemas.microsoft.com/office/2006/metadata/properties"/>
    <ds:schemaRef ds:uri="http://schemas.microsoft.com/office/2006/documentManagement/types"/>
    <ds:schemaRef ds:uri="http://www.w3.org/XML/1998/namespace"/>
    <ds:schemaRef ds:uri="http://purl.org/dc/dcmitype/"/>
    <ds:schemaRef ds:uri="http://purl.org/dc/terms/"/>
    <ds:schemaRef ds:uri="http://schemas.microsoft.com/office/infopath/2007/PartnerControl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A15A3BA9-6D02-4532-AB7C-88A97C6EE2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09D4EA3-187B-4130-8E4D-A4F81F9678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Madison design</Template>
  <TotalTime>0</TotalTime>
  <Words>596</Words>
  <Application>Microsoft Office PowerPoint</Application>
  <PresentationFormat>Widescreen</PresentationFormat>
  <Paragraphs>108</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MS Shell Dlg 2</vt:lpstr>
      <vt:lpstr>Wingdings</vt:lpstr>
      <vt:lpstr>Wingdings 3</vt:lpstr>
      <vt:lpstr>Madison</vt:lpstr>
      <vt:lpstr> UFO Sightings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2023-05-16T23:00:05Z</dcterms:created>
  <dcterms:modified xsi:type="dcterms:W3CDTF">2023-05-18T21:30:51Z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